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6" r:id="rId4"/>
  </p:sldIdLst>
  <p:sldSz cx="6858000" cy="9144000" type="letter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Light" panose="020F0302020204030203" pitchFamily="34" charset="0"/>
      <p:regular r:id="rId17"/>
      <p: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4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9939"/>
    <a:srgbClr val="EDEDED"/>
    <a:srgbClr val="FFFFFF"/>
    <a:srgbClr val="03819B"/>
    <a:srgbClr val="0066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93443" autoAdjust="0"/>
  </p:normalViewPr>
  <p:slideViewPr>
    <p:cSldViewPr snapToGrid="0" snapToObjects="1">
      <p:cViewPr>
        <p:scale>
          <a:sx n="120" d="100"/>
          <a:sy n="120" d="100"/>
        </p:scale>
        <p:origin x="1116" y="-1860"/>
      </p:cViewPr>
      <p:guideLst>
        <p:guide orient="horz" pos="554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3DF5A-9D21-4D95-8681-0519DBCDFE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66B06-A926-4A07-A981-F565388EAA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CCA8-C87D-499E-8987-A22F5D3EA61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539F6-F8EA-43D2-8480-F03B75B76A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33EA5-63F5-4A3D-A576-156C9C8C1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BFC3C-A411-4663-83D3-D173659CC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46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E5605-CA7F-F94F-BD7F-52E8DAA0948F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32DE-491B-4D4F-A950-0FE7FBDE0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032DE-491B-4D4F-A950-0FE7FBDE018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654AA24-B7D5-4A2B-94BE-0A64A67834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5897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032DE-491B-4D4F-A950-0FE7FBDE0181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654AA24-B7D5-4A2B-94BE-0A64A67834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8640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032DE-491B-4D4F-A950-0FE7FBDE0181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654AA24-B7D5-4A2B-94BE-0A64A678346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7696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22D9-5F37-A84B-8949-D96D74D0966A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1AC3-E341-794F-89B4-395255B01AE8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F3E1-287D-6746-81E9-05F50746B6DD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7449-D509-854D-9A3D-0F84348102C7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6372-4461-854D-804A-F2B2451786A1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307B-0EC6-AE47-BA35-3F454CDBBDB3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075-3787-D84F-8DCD-E68F455449D4}" type="datetime1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00F7-0D9D-3748-A344-574803AADA39}" type="datetime1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0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DD9D-90EF-DD4E-879D-58CA1EA87757}" type="datetime1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A80-15D7-3F48-BF04-5AC016951118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AB3-7CF7-F448-86CF-C09DDE2F804B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9DCD-7B25-7E47-AA34-8CA8F9DF2161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4A21-CAA3-EA40-ACF6-A5F48B95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00579-4448-44B2-AA24-2EEFD0064B9A}"/>
              </a:ext>
            </a:extLst>
          </p:cNvPr>
          <p:cNvSpPr txBox="1"/>
          <p:nvPr/>
        </p:nvSpPr>
        <p:spPr>
          <a:xfrm>
            <a:off x="244444" y="46255"/>
            <a:ext cx="620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 Light" panose="020F0302020204030203" pitchFamily="34" charset="0"/>
              </a:rPr>
              <a:t>Northcentral Technical College Wausau SNST Schedule</a:t>
            </a:r>
          </a:p>
          <a:p>
            <a:r>
              <a:rPr lang="en-US" sz="1400" b="1" dirty="0">
                <a:latin typeface="Lato Light" panose="020F0302020204030203" pitchFamily="34" charset="0"/>
              </a:rPr>
              <a:t>1000 W. Campus Drive </a:t>
            </a:r>
          </a:p>
          <a:p>
            <a:r>
              <a:rPr lang="en-US" sz="1400" b="1" dirty="0">
                <a:latin typeface="Lato Light" panose="020F0302020204030203" pitchFamily="34" charset="0"/>
              </a:rPr>
              <a:t>Wausau, WI 54401</a:t>
            </a:r>
          </a:p>
        </p:txBody>
      </p:sp>
      <p:pic>
        <p:nvPicPr>
          <p:cNvPr id="6" name="Picture 5" descr="School Nutrition Summer Training Logo">
            <a:extLst>
              <a:ext uri="{FF2B5EF4-FFF2-40B4-BE49-F238E27FC236}">
                <a16:creationId xmlns:a16="http://schemas.microsoft.com/office/drawing/2014/main" id="{A52682E1-78CD-838E-C7ED-F19A9411A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8" t="22572" r="11374" b="17673"/>
          <a:stretch/>
        </p:blipFill>
        <p:spPr>
          <a:xfrm>
            <a:off x="4638367" y="400370"/>
            <a:ext cx="1774359" cy="471795"/>
          </a:xfrm>
          <a:prstGeom prst="rect">
            <a:avLst/>
          </a:prstGeom>
        </p:spPr>
      </p:pic>
      <p:graphicFrame>
        <p:nvGraphicFramePr>
          <p:cNvPr id="3" name="Table 2" descr="Monday 8/14 Agenda">
            <a:extLst>
              <a:ext uri="{FF2B5EF4-FFF2-40B4-BE49-F238E27FC236}">
                <a16:creationId xmlns:a16="http://schemas.microsoft.com/office/drawing/2014/main" id="{5FA238E8-C7F8-8B41-B5B4-012665691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10657"/>
              </p:ext>
            </p:extLst>
          </p:nvPr>
        </p:nvGraphicFramePr>
        <p:xfrm>
          <a:off x="232508" y="892851"/>
          <a:ext cx="6200410" cy="165607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7453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792957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60494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Monday, July 17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828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 a.m. – 3 p.m.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Financial Basics: Resource Management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970728"/>
                  </a:ext>
                </a:extLst>
              </a:tr>
              <a:tr h="3442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12 – 4:00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Great Beginnings (continues on Tuesday)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  <a:tr h="3313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12 – 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Meal Pattern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077243"/>
                  </a:ext>
                </a:extLst>
              </a:tr>
              <a:tr h="3233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2 – 4:00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Production Records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784566"/>
                  </a:ext>
                </a:extLst>
              </a:tr>
            </a:tbl>
          </a:graphicData>
        </a:graphic>
      </p:graphicFrame>
      <p:graphicFrame>
        <p:nvGraphicFramePr>
          <p:cNvPr id="9" name="Table 8" descr="Tuesday 8/15 Agenda&#10;">
            <a:extLst>
              <a:ext uri="{FF2B5EF4-FFF2-40B4-BE49-F238E27FC236}">
                <a16:creationId xmlns:a16="http://schemas.microsoft.com/office/drawing/2014/main" id="{D49F8230-705C-4F35-84FA-204EE87DE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5723"/>
              </p:ext>
            </p:extLst>
          </p:nvPr>
        </p:nvGraphicFramePr>
        <p:xfrm>
          <a:off x="237070" y="2549145"/>
          <a:ext cx="6200402" cy="24611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2891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797511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Tuesday, July 18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3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Great Beginnings 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7353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Free and Reduced Certification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3099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Standardized Recipes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  <a:tr h="3035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Offer versus Serve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24613"/>
                  </a:ext>
                </a:extLst>
              </a:tr>
              <a:tr h="30971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12:15 – 1:00 p.m.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Lunch Break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72846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Smart Snacks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922963"/>
                  </a:ext>
                </a:extLst>
              </a:tr>
              <a:tr h="3122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Hot Topics Networking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782147"/>
                  </a:ext>
                </a:extLst>
              </a:tr>
            </a:tbl>
          </a:graphicData>
        </a:graphic>
      </p:graphicFrame>
      <p:sp>
        <p:nvSpPr>
          <p:cNvPr id="25" name="Footer">
            <a:extLst>
              <a:ext uri="{FF2B5EF4-FFF2-40B4-BE49-F238E27FC236}">
                <a16:creationId xmlns:a16="http://schemas.microsoft.com/office/drawing/2014/main" id="{8EA87058-1401-E844-9F52-D50B70F21E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329" y="8959334"/>
            <a:ext cx="6048589" cy="1846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Wausau SNST 2023 Course Schedule			This institution is an equal opportunity provider.</a:t>
            </a:r>
          </a:p>
        </p:txBody>
      </p:sp>
      <p:graphicFrame>
        <p:nvGraphicFramePr>
          <p:cNvPr id="4" name="Table 3" descr="Wednesday 8/16 Agenda">
            <a:extLst>
              <a:ext uri="{FF2B5EF4-FFF2-40B4-BE49-F238E27FC236}">
                <a16:creationId xmlns:a16="http://schemas.microsoft.com/office/drawing/2014/main" id="{42399D05-2965-A394-69DD-061511790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98222"/>
              </p:ext>
            </p:extLst>
          </p:nvPr>
        </p:nvGraphicFramePr>
        <p:xfrm>
          <a:off x="232509" y="5012854"/>
          <a:ext cx="6212332" cy="266100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0078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812254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78142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Wednesday, July 19</a:t>
                      </a:r>
                    </a:p>
                  </a:txBody>
                  <a:tcPr>
                    <a:solidFill>
                      <a:srgbClr val="0099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099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2397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Serving Up a Successful Breakfast Program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72259"/>
                  </a:ext>
                </a:extLst>
              </a:tr>
              <a:tr h="3049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SNACS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333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RCCI Basics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28349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3:00 p.m.</a:t>
                      </a:r>
                    </a:p>
                    <a:p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(with 45-minute Lunch Break)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Child Nutrition Program Basics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014157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12:15 – 1:00 p.m.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Lunch Break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79128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10:30 a.m. – 4:00 p.m.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(with 45-minute Lunch Break)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OFF-SITE – Farm to School: Into the School Garden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814345"/>
                  </a:ext>
                </a:extLst>
              </a:tr>
              <a:tr h="2813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Special Dietary Needs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596871"/>
                  </a:ext>
                </a:extLst>
              </a:tr>
            </a:tbl>
          </a:graphicData>
        </a:graphic>
      </p:graphicFrame>
      <p:graphicFrame>
        <p:nvGraphicFramePr>
          <p:cNvPr id="5" name="Table 4" descr="Thursday 8/17 Agenda">
            <a:extLst>
              <a:ext uri="{FF2B5EF4-FFF2-40B4-BE49-F238E27FC236}">
                <a16:creationId xmlns:a16="http://schemas.microsoft.com/office/drawing/2014/main" id="{EB218264-6651-6D98-1D05-8B646C21C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51717"/>
              </p:ext>
            </p:extLst>
          </p:nvPr>
        </p:nvGraphicFramePr>
        <p:xfrm>
          <a:off x="232505" y="7673862"/>
          <a:ext cx="6212342" cy="114386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77960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834382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8097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Thursday, July 20</a:t>
                      </a:r>
                    </a:p>
                  </a:txBody>
                  <a:tcPr>
                    <a:solidFill>
                      <a:srgbClr val="0381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38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05543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8:00 a.m.–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Free and Reduced Certification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096534"/>
                  </a:ext>
                </a:extLst>
              </a:tr>
              <a:tr h="274625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8:00 a.m.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>
                          <a:latin typeface="Lato" panose="020F0502020204030203" pitchFamily="34" charset="77"/>
                        </a:rPr>
                        <a:t>ServSafe</a:t>
                      </a: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 Class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28937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3:00 p.m. until all participants finish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>
                          <a:latin typeface="Lato" panose="020F0502020204030203" pitchFamily="34" charset="77"/>
                        </a:rPr>
                        <a:t>ServSafe</a:t>
                      </a: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19409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181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00579-4448-44B2-AA24-2EEFD0064B9A}"/>
              </a:ext>
            </a:extLst>
          </p:cNvPr>
          <p:cNvSpPr txBox="1"/>
          <p:nvPr/>
        </p:nvSpPr>
        <p:spPr>
          <a:xfrm>
            <a:off x="244444" y="46255"/>
            <a:ext cx="6168283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Waukesha County Technical College SNST Schedule</a:t>
            </a:r>
            <a:b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800 Main Street</a:t>
            </a: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Pewaukee, WI 53072</a:t>
            </a:r>
            <a:endParaRPr lang="en-US" sz="1600" dirty="0">
              <a:latin typeface="Lato Light" panose="020F0302020204030203" pitchFamily="34" charset="0"/>
            </a:endParaRPr>
          </a:p>
        </p:txBody>
      </p:sp>
      <p:pic>
        <p:nvPicPr>
          <p:cNvPr id="5" name="Picture 4" descr="School Nutrition Summer Training Logo">
            <a:extLst>
              <a:ext uri="{FF2B5EF4-FFF2-40B4-BE49-F238E27FC236}">
                <a16:creationId xmlns:a16="http://schemas.microsoft.com/office/drawing/2014/main" id="{5332C8C0-29E9-FDD9-0FDB-0B4FB835D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8" t="22572" r="11374" b="17673"/>
          <a:stretch/>
        </p:blipFill>
        <p:spPr>
          <a:xfrm>
            <a:off x="4542503" y="399446"/>
            <a:ext cx="1870224" cy="497285"/>
          </a:xfrm>
          <a:prstGeom prst="rect">
            <a:avLst/>
          </a:prstGeom>
        </p:spPr>
      </p:pic>
      <p:graphicFrame>
        <p:nvGraphicFramePr>
          <p:cNvPr id="3" name="Table 2" descr="Monday 8/14 Agenda">
            <a:extLst>
              <a:ext uri="{FF2B5EF4-FFF2-40B4-BE49-F238E27FC236}">
                <a16:creationId xmlns:a16="http://schemas.microsoft.com/office/drawing/2014/main" id="{5FA238E8-C7F8-8B41-B5B4-012665691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03360"/>
              </p:ext>
            </p:extLst>
          </p:nvPr>
        </p:nvGraphicFramePr>
        <p:xfrm>
          <a:off x="244439" y="955735"/>
          <a:ext cx="6188479" cy="265349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36529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851950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3827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Tuesday, Aug 8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840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3:00 p.m.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  <a:endParaRPr lang="en-US" sz="700" b="0" i="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Financial Basics: Resource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970728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3:00 p.m.</a:t>
                      </a:r>
                      <a:br>
                        <a:rPr lang="en-US" sz="1050" b="0" i="0" dirty="0">
                          <a:latin typeface="Lato" panose="020F0502020204030203" pitchFamily="34" charset="77"/>
                        </a:rPr>
                      </a:br>
                      <a:r>
                        <a:rPr lang="en-US" sz="8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  <a:endParaRPr lang="en-US" sz="1000" b="0" i="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Great Beginnings (continues on Wednesday)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  <a:tr h="3260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Meal Pattern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215806"/>
                  </a:ext>
                </a:extLst>
              </a:tr>
              <a:tr h="3180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Admin Review and You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53445"/>
                  </a:ext>
                </a:extLst>
              </a:tr>
              <a:tr h="3180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12:15 – 1:00 p.m.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Lunch Break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77074"/>
                  </a:ext>
                </a:extLst>
              </a:tr>
              <a:tr h="3260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Production Records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588736"/>
                  </a:ext>
                </a:extLst>
              </a:tr>
              <a:tr h="3260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Serving Up a Successful Breakfast Program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810985"/>
                  </a:ext>
                </a:extLst>
              </a:tr>
            </a:tbl>
          </a:graphicData>
        </a:graphic>
      </p:graphicFrame>
      <p:graphicFrame>
        <p:nvGraphicFramePr>
          <p:cNvPr id="9" name="Table 8" descr="Tuesday 8/15 Agenda&#10;">
            <a:extLst>
              <a:ext uri="{FF2B5EF4-FFF2-40B4-BE49-F238E27FC236}">
                <a16:creationId xmlns:a16="http://schemas.microsoft.com/office/drawing/2014/main" id="{D49F8230-705C-4F35-84FA-204EE87DE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1935"/>
              </p:ext>
            </p:extLst>
          </p:nvPr>
        </p:nvGraphicFramePr>
        <p:xfrm>
          <a:off x="248418" y="3597655"/>
          <a:ext cx="6189253" cy="33597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47298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841955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7264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Wednesday, Aug 9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12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3:00 p.m.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Great Beginnings 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735304"/>
                  </a:ext>
                </a:extLst>
              </a:tr>
              <a:tr h="311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Free and Reduced Certification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3419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Special Dietary Needs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  <a:tr h="28624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Offer versus Serve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24613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Standardized Recipes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172846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3:00 p.m.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Child Nutrition Program Basics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922963"/>
                  </a:ext>
                </a:extLst>
              </a:tr>
              <a:tr h="3419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12:15 – 1:00 p.m.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Lunch Break 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28572"/>
                  </a:ext>
                </a:extLst>
              </a:tr>
              <a:tr h="3260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Smart Snacks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221417"/>
                  </a:ext>
                </a:extLst>
              </a:tr>
              <a:tr h="3260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Hot Topics Networking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4902570"/>
                  </a:ext>
                </a:extLst>
              </a:tr>
            </a:tbl>
          </a:graphicData>
        </a:graphic>
      </p:graphicFrame>
      <p:graphicFrame>
        <p:nvGraphicFramePr>
          <p:cNvPr id="11" name="Table 10" descr="Wednesday 8/16 Agenda">
            <a:extLst>
              <a:ext uri="{FF2B5EF4-FFF2-40B4-BE49-F238E27FC236}">
                <a16:creationId xmlns:a16="http://schemas.microsoft.com/office/drawing/2014/main" id="{678806C4-5E7E-42D7-8722-3807A073A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1683"/>
              </p:ext>
            </p:extLst>
          </p:nvPr>
        </p:nvGraphicFramePr>
        <p:xfrm>
          <a:off x="243665" y="6954288"/>
          <a:ext cx="6201380" cy="196876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9425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841955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3549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Thursday, Aug 10</a:t>
                      </a:r>
                    </a:p>
                  </a:txBody>
                  <a:tcPr>
                    <a:solidFill>
                      <a:srgbClr val="0099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099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004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Free and Reduced Certification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72259"/>
                  </a:ext>
                </a:extLst>
              </a:tr>
              <a:tr h="29804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RCCI Basics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3:00 p.m.</a:t>
                      </a:r>
                      <a:br>
                        <a:rPr lang="en-US" sz="1000" b="0" i="0" dirty="0">
                          <a:latin typeface="Lato" panose="020F0502020204030203" pitchFamily="34" charset="77"/>
                        </a:rPr>
                      </a:b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  <a:endParaRPr lang="en-US" sz="1000" b="0" i="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>
                          <a:latin typeface="Lato" panose="020F0502020204030203" pitchFamily="34" charset="77"/>
                        </a:rPr>
                        <a:t>ServSafe</a:t>
                      </a: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 Class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28349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3:00 p.m. until all participants finish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 err="1">
                          <a:latin typeface="Lato" panose="020F0502020204030203" pitchFamily="34" charset="77"/>
                        </a:rPr>
                        <a:t>ServSafe</a:t>
                      </a: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428156"/>
                  </a:ext>
                </a:extLst>
              </a:tr>
              <a:tr h="2970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3:00 p.m.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OFF SITE (Pewaukee) Farm to School: On the Menu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872973"/>
                  </a:ext>
                </a:extLst>
              </a:tr>
            </a:tbl>
          </a:graphicData>
        </a:graphic>
      </p:graphicFrame>
      <p:sp>
        <p:nvSpPr>
          <p:cNvPr id="25" name="Footer">
            <a:extLst>
              <a:ext uri="{FF2B5EF4-FFF2-40B4-BE49-F238E27FC236}">
                <a16:creationId xmlns:a16="http://schemas.microsoft.com/office/drawing/2014/main" id="{8EA87058-1401-E844-9F52-D50B70F21E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329" y="8959334"/>
            <a:ext cx="6048589" cy="1846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77"/>
                <a:ea typeface="+mn-ea"/>
                <a:cs typeface="+mn-cs"/>
              </a:rPr>
              <a:t>Waukesha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SNST 2023 Course Schedule			This institution is an equal opportunity provider.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76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00579-4448-44B2-AA24-2EEFD0064B9A}"/>
              </a:ext>
            </a:extLst>
          </p:cNvPr>
          <p:cNvSpPr txBox="1"/>
          <p:nvPr/>
        </p:nvSpPr>
        <p:spPr>
          <a:xfrm>
            <a:off x="244444" y="46255"/>
            <a:ext cx="3974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 Light" panose="020F0302020204030203" pitchFamily="34" charset="0"/>
              </a:rPr>
              <a:t>2023 SNST Virtual Schedule</a:t>
            </a:r>
          </a:p>
        </p:txBody>
      </p:sp>
      <p:pic>
        <p:nvPicPr>
          <p:cNvPr id="4" name="Picture 3" descr="School Nutrition Summer Training Logo">
            <a:extLst>
              <a:ext uri="{FF2B5EF4-FFF2-40B4-BE49-F238E27FC236}">
                <a16:creationId xmlns:a16="http://schemas.microsoft.com/office/drawing/2014/main" id="{6EC4005F-1EEC-58A9-5F87-1D059A23EC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8" t="22572" r="11374" b="17673"/>
          <a:stretch/>
        </p:blipFill>
        <p:spPr>
          <a:xfrm>
            <a:off x="5056503" y="32789"/>
            <a:ext cx="1344297" cy="357443"/>
          </a:xfrm>
          <a:prstGeom prst="rect">
            <a:avLst/>
          </a:prstGeom>
        </p:spPr>
      </p:pic>
      <p:graphicFrame>
        <p:nvGraphicFramePr>
          <p:cNvPr id="3" name="Table 2" descr="Monday 8/14 Agenda">
            <a:extLst>
              <a:ext uri="{FF2B5EF4-FFF2-40B4-BE49-F238E27FC236}">
                <a16:creationId xmlns:a16="http://schemas.microsoft.com/office/drawing/2014/main" id="{5FA238E8-C7F8-8B41-B5B4-012665691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57156"/>
              </p:ext>
            </p:extLst>
          </p:nvPr>
        </p:nvGraphicFramePr>
        <p:xfrm>
          <a:off x="244439" y="399344"/>
          <a:ext cx="6188479" cy="108059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42650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4045829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3827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Monday, Aug 14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4031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9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Free and Reduced Certification: </a:t>
                      </a:r>
                      <a:r>
                        <a:rPr lang="en-US" sz="1100" b="1" i="1" dirty="0">
                          <a:latin typeface="Lato" panose="020F0502020204030203" pitchFamily="34" charset="77"/>
                        </a:rPr>
                        <a:t>Just the Updates!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970728"/>
                  </a:ext>
                </a:extLst>
              </a:tr>
              <a:tr h="4031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3:00 p.m.</a:t>
                      </a:r>
                      <a:br>
                        <a:rPr lang="en-US" sz="1050" b="0" i="0" dirty="0">
                          <a:latin typeface="Lato" panose="020F0502020204030203" pitchFamily="34" charset="77"/>
                        </a:rPr>
                      </a:b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  <a:endParaRPr lang="en-US" sz="1000" b="0" i="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Child Nutrition Program Basics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</a:tbl>
          </a:graphicData>
        </a:graphic>
      </p:graphicFrame>
      <p:graphicFrame>
        <p:nvGraphicFramePr>
          <p:cNvPr id="9" name="Table 8" descr="Tuesday 8/15 Agenda&#10;">
            <a:extLst>
              <a:ext uri="{FF2B5EF4-FFF2-40B4-BE49-F238E27FC236}">
                <a16:creationId xmlns:a16="http://schemas.microsoft.com/office/drawing/2014/main" id="{D49F8230-705C-4F35-84FA-204EE87DE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88963"/>
              </p:ext>
            </p:extLst>
          </p:nvPr>
        </p:nvGraphicFramePr>
        <p:xfrm>
          <a:off x="232516" y="1474653"/>
          <a:ext cx="6168283" cy="261567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2182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956101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7264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Tuesday, Aug 15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357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a.m. – 12:00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Financial Basics: Resource Management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735304"/>
                  </a:ext>
                </a:extLst>
              </a:tr>
              <a:tr h="357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Meal Pattern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3572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Production Records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  <a:tr h="3572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Standardized Recipes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24613"/>
                  </a:ext>
                </a:extLst>
              </a:tr>
              <a:tr h="4561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What to Expect with USDA Foods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2172846"/>
                  </a:ext>
                </a:extLst>
              </a:tr>
              <a:tr h="4561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2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Digging into the Procurement Sandbox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922963"/>
                  </a:ext>
                </a:extLst>
              </a:tr>
            </a:tbl>
          </a:graphicData>
        </a:graphic>
      </p:graphicFrame>
      <p:graphicFrame>
        <p:nvGraphicFramePr>
          <p:cNvPr id="11" name="Table 10" descr="Wednesday 8/16 Agenda">
            <a:extLst>
              <a:ext uri="{FF2B5EF4-FFF2-40B4-BE49-F238E27FC236}">
                <a16:creationId xmlns:a16="http://schemas.microsoft.com/office/drawing/2014/main" id="{678806C4-5E7E-42D7-8722-3807A073A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58621"/>
              </p:ext>
            </p:extLst>
          </p:nvPr>
        </p:nvGraphicFramePr>
        <p:xfrm>
          <a:off x="244438" y="4043538"/>
          <a:ext cx="6156362" cy="19234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34302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922060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53549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Wednesday, Aug 16</a:t>
                      </a:r>
                    </a:p>
                  </a:txBody>
                  <a:tcPr>
                    <a:solidFill>
                      <a:srgbClr val="0099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099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Offer versus Serve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7225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dirty="0">
                          <a:latin typeface="Lato" panose="020F0502020204030203" pitchFamily="34" charset="77"/>
                        </a:rPr>
                        <a:t>Using the Food Buying Guide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a.m. – 3:00 p.m.</a:t>
                      </a:r>
                      <a:br>
                        <a:rPr lang="en-US" sz="1000" b="0" i="0" dirty="0">
                          <a:latin typeface="Lato" panose="020F0502020204030203" pitchFamily="34" charset="77"/>
                        </a:rPr>
                      </a:br>
                      <a:r>
                        <a:rPr lang="en-US" sz="900" b="0" i="0" dirty="0">
                          <a:latin typeface="Lato" panose="020F0502020204030203" pitchFamily="34" charset="77"/>
                        </a:rPr>
                        <a:t>(45-minute break for lunch)</a:t>
                      </a:r>
                      <a:endParaRPr lang="en-US" sz="1000" b="0" i="0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Free and Reduced Certification 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28349"/>
                  </a:ext>
                </a:extLst>
              </a:tr>
              <a:tr h="4410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p.m.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Smart Snacks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428156"/>
                  </a:ext>
                </a:extLst>
              </a:tr>
            </a:tbl>
          </a:graphicData>
        </a:graphic>
      </p:graphicFrame>
      <p:graphicFrame>
        <p:nvGraphicFramePr>
          <p:cNvPr id="13" name="Table 12" descr="Thursday 8/17 Agenda">
            <a:extLst>
              <a:ext uri="{FF2B5EF4-FFF2-40B4-BE49-F238E27FC236}">
                <a16:creationId xmlns:a16="http://schemas.microsoft.com/office/drawing/2014/main" id="{CD3035AF-44B3-44E9-AD06-B896357E4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22319"/>
              </p:ext>
            </p:extLst>
          </p:nvPr>
        </p:nvGraphicFramePr>
        <p:xfrm>
          <a:off x="244431" y="5916626"/>
          <a:ext cx="6156369" cy="299959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70784">
                  <a:extLst>
                    <a:ext uri="{9D8B030D-6E8A-4147-A177-3AD203B41FA5}">
                      <a16:colId xmlns:a16="http://schemas.microsoft.com/office/drawing/2014/main" val="3654395850"/>
                    </a:ext>
                  </a:extLst>
                </a:gridCol>
                <a:gridCol w="3985585">
                  <a:extLst>
                    <a:ext uri="{9D8B030D-6E8A-4147-A177-3AD203B41FA5}">
                      <a16:colId xmlns:a16="http://schemas.microsoft.com/office/drawing/2014/main" val="538875612"/>
                    </a:ext>
                  </a:extLst>
                </a:gridCol>
              </a:tblGrid>
              <a:tr h="261086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Thursday, Aug 17</a:t>
                      </a:r>
                    </a:p>
                  </a:txBody>
                  <a:tcPr>
                    <a:solidFill>
                      <a:srgbClr val="0381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Course</a:t>
                      </a:r>
                    </a:p>
                  </a:txBody>
                  <a:tcPr>
                    <a:solidFill>
                      <a:srgbClr val="038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91794"/>
                  </a:ext>
                </a:extLst>
              </a:tr>
              <a:tr h="410563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Verification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096534"/>
                  </a:ext>
                </a:extLst>
              </a:tr>
              <a:tr h="410563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8 – 9:00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Meal Pattern </a:t>
                      </a:r>
                      <a:r>
                        <a:rPr lang="en-US" sz="1100" b="1" i="1" dirty="0">
                          <a:latin typeface="Lato" panose="020F0502020204030203" pitchFamily="34" charset="77"/>
                        </a:rPr>
                        <a:t>In a Nutshell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42719"/>
                  </a:ext>
                </a:extLst>
              </a:tr>
              <a:tr h="410563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9 – 10:00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Production</a:t>
                      </a:r>
                      <a:r>
                        <a:rPr lang="en-US" sz="1100" b="1" i="1" dirty="0">
                          <a:latin typeface="Lato" panose="020F0502020204030203" pitchFamily="34" charset="77"/>
                        </a:rPr>
                        <a:t> </a:t>
                      </a: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Records</a:t>
                      </a:r>
                      <a:r>
                        <a:rPr lang="en-US" sz="1100" b="1" i="1" dirty="0">
                          <a:latin typeface="Lato" panose="020F0502020204030203" pitchFamily="34" charset="77"/>
                        </a:rPr>
                        <a:t> In a Nutshell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40852"/>
                  </a:ext>
                </a:extLst>
              </a:tr>
              <a:tr h="3733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10:15 – 11:15 a.m.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Standardized Recipes </a:t>
                      </a:r>
                      <a:r>
                        <a:rPr lang="en-US" sz="1100" b="1" i="1" dirty="0">
                          <a:latin typeface="Lato" panose="020F0502020204030203" pitchFamily="34" charset="77"/>
                        </a:rPr>
                        <a:t>In a Nutshell</a:t>
                      </a:r>
                      <a:endParaRPr lang="en-US" sz="110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77609"/>
                  </a:ext>
                </a:extLst>
              </a:tr>
              <a:tr h="3733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11:15 a.m. – 12:15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Offer versus Serve </a:t>
                      </a:r>
                      <a:r>
                        <a:rPr lang="en-US" sz="1100" b="1" i="1" dirty="0">
                          <a:latin typeface="Lato" panose="020F0502020204030203" pitchFamily="34" charset="77"/>
                        </a:rPr>
                        <a:t>In a Nutshell</a:t>
                      </a:r>
                      <a:endParaRPr lang="en-US" sz="1100" b="0" i="1" dirty="0">
                        <a:latin typeface="Lato" panose="020F050202020403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54133"/>
                  </a:ext>
                </a:extLst>
              </a:tr>
              <a:tr h="3733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2:00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Serving Up a Successful Breakfast Program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34419"/>
                  </a:ext>
                </a:extLst>
              </a:tr>
              <a:tr h="3733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Lato" panose="020F0502020204030203" pitchFamily="34" charset="77"/>
                        </a:rPr>
                        <a:t>1 – 3:00 p.m.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latin typeface="Lato" panose="020F0502020204030203" pitchFamily="34" charset="77"/>
                        </a:rPr>
                        <a:t>Special Dietary Needs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294202"/>
                  </a:ext>
                </a:extLst>
              </a:tr>
            </a:tbl>
          </a:graphicData>
        </a:graphic>
      </p:graphicFrame>
      <p:sp>
        <p:nvSpPr>
          <p:cNvPr id="25" name="Footer">
            <a:extLst>
              <a:ext uri="{FF2B5EF4-FFF2-40B4-BE49-F238E27FC236}">
                <a16:creationId xmlns:a16="http://schemas.microsoft.com/office/drawing/2014/main" id="{8EA87058-1401-E844-9F52-D50B70F21E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329" y="8959334"/>
            <a:ext cx="6048589" cy="1846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Virtual SNST 2023 Course Schedule			This institution is an equal opportunity provider.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52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11474</TotalTime>
  <Words>985</Words>
  <Application>Microsoft Office PowerPoint</Application>
  <PresentationFormat>Letter Paper (8.5x11 in)</PresentationFormat>
  <Paragraphs>166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Arial</vt:lpstr>
      <vt:lpstr>Lato</vt:lpstr>
      <vt:lpstr>Lato Light</vt:lpstr>
      <vt:lpstr>Calibri</vt:lpstr>
      <vt:lpstr>Office Theme</vt:lpstr>
      <vt:lpstr>Wausau SNST 2023 Course Schedule   This institution is an equal opportunity provider.</vt:lpstr>
      <vt:lpstr>Waukesha SNST 2023 Course Schedule   This institution is an equal opportunity provider.</vt:lpstr>
      <vt:lpstr>Virtual SNST 2023 Course Schedule   This institution is an equal opportunity provider.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Agenda Schedule SNST 2023</dc:title>
  <dc:subject>Education Related Conference Program</dc:subject>
  <dc:creator>Wisconsin Department of Public Instruction</dc:creator>
  <cp:keywords/>
  <dc:description/>
  <cp:lastModifiedBy>Tweed, Jennifer DPI</cp:lastModifiedBy>
  <cp:revision>127</cp:revision>
  <cp:lastPrinted>2019-07-09T18:56:45Z</cp:lastPrinted>
  <dcterms:created xsi:type="dcterms:W3CDTF">2018-10-02T20:09:22Z</dcterms:created>
  <dcterms:modified xsi:type="dcterms:W3CDTF">2023-04-19T17:17:55Z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44F0D02D-A9BC-4699-91CA-E7D54B25CEB0</vt:lpwstr>
  </property>
  <property fmtid="{D5CDD505-2E9C-101B-9397-08002B2CF9AE}" pid="3" name="ArticulatePath">
    <vt:lpwstr>conference-program-template</vt:lpwstr>
  </property>
</Properties>
</file>